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96" r:id="rId4"/>
    <p:sldId id="351" r:id="rId5"/>
    <p:sldId id="340" r:id="rId6"/>
    <p:sldId id="359" r:id="rId7"/>
    <p:sldId id="350" r:id="rId8"/>
    <p:sldId id="298" r:id="rId9"/>
    <p:sldId id="354" r:id="rId10"/>
    <p:sldId id="352" r:id="rId11"/>
    <p:sldId id="353" r:id="rId12"/>
    <p:sldId id="357" r:id="rId13"/>
    <p:sldId id="358" r:id="rId14"/>
    <p:sldId id="355" r:id="rId15"/>
    <p:sldId id="363" r:id="rId16"/>
    <p:sldId id="343" r:id="rId17"/>
    <p:sldId id="356" r:id="rId18"/>
    <p:sldId id="341" r:id="rId19"/>
    <p:sldId id="360" r:id="rId20"/>
    <p:sldId id="361" r:id="rId21"/>
    <p:sldId id="362" r:id="rId22"/>
    <p:sldId id="297" r:id="rId23"/>
    <p:sldId id="339" r:id="rId24"/>
    <p:sldId id="344" r:id="rId25"/>
    <p:sldId id="349" r:id="rId26"/>
    <p:sldId id="268" r:id="rId27"/>
  </p:sldIdLst>
  <p:sldSz cx="12192000" cy="6858000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BBC3776-8A85-48B3-BCFA-563F2BBB211F}">
          <p14:sldIdLst>
            <p14:sldId id="256"/>
          </p14:sldIdLst>
        </p14:section>
        <p14:section name="Outline" id="{9636F0A1-0041-4441-A7D4-17151A4788CC}">
          <p14:sldIdLst>
            <p14:sldId id="257"/>
          </p14:sldIdLst>
        </p14:section>
        <p14:section name="1. Planned Test Criteria and Testing Tools" id="{C2520A24-4A46-4143-B5EE-7C30F7A6CDB6}">
          <p14:sldIdLst>
            <p14:sldId id="296"/>
            <p14:sldId id="351"/>
            <p14:sldId id="340"/>
            <p14:sldId id="359"/>
            <p14:sldId id="350"/>
          </p14:sldIdLst>
        </p14:section>
        <p14:section name="2. Test Case Design Methods" id="{24250D67-95FD-476A-BB1F-E0A4C2DCB298}">
          <p14:sldIdLst>
            <p14:sldId id="298"/>
            <p14:sldId id="354"/>
            <p14:sldId id="352"/>
            <p14:sldId id="353"/>
            <p14:sldId id="357"/>
            <p14:sldId id="358"/>
          </p14:sldIdLst>
        </p14:section>
        <p14:section name="3. Live Demo" id="{4BBE1382-836D-489D-BC28-4830E5FF65AD}">
          <p14:sldIdLst>
            <p14:sldId id="355"/>
            <p14:sldId id="363"/>
          </p14:sldIdLst>
        </p14:section>
        <p14:section name="4. Test Result and Summary" id="{61D55C8C-B5F9-4BB6-A432-00018DBC106C}">
          <p14:sldIdLst>
            <p14:sldId id="343"/>
            <p14:sldId id="356"/>
            <p14:sldId id="341"/>
            <p14:sldId id="360"/>
            <p14:sldId id="361"/>
            <p14:sldId id="362"/>
          </p14:sldIdLst>
        </p14:section>
        <p14:section name="5. Project Information" id="{14D6704C-BB2A-4683-B477-2A4A8FE8793D}">
          <p14:sldIdLst>
            <p14:sldId id="297"/>
            <p14:sldId id="339"/>
          </p14:sldIdLst>
        </p14:section>
        <p14:section name="6. Lessons Learned" id="{E1D29BF5-3458-44F4-8FD8-2DAEE8270068}">
          <p14:sldIdLst>
            <p14:sldId id="344"/>
            <p14:sldId id="349"/>
          </p14:sldIdLst>
        </p14:section>
        <p14:section name="Q&amp;A" id="{D5312A0F-1456-4E9D-A99F-C27BB4FAC669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113" autoAdjust="0"/>
  </p:normalViewPr>
  <p:slideViewPr>
    <p:cSldViewPr snapToGrid="0">
      <p:cViewPr varScale="1">
        <p:scale>
          <a:sx n="93" d="100"/>
          <a:sy n="93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54563-C12D-4C0F-9639-12256DAE61F6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7CF26-77E3-4F41-88BC-8AF507CED1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1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587BF-8370-4BF5-978C-AD835E4B299E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D9A7B-E5A9-4176-8450-5A705FBC93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1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27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Show the test scripts of sample test cases.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 short Live demo of the test execution. (please provide video for the execution of all test cases)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Show the test results. (show any defects discovered)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Show the test coverage of the features/combinations of features/user requirements.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91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Backup demo</a:t>
            </a:r>
            <a:r>
              <a:rPr lang="en-US" altLang="zh-TW" baseline="0" dirty="0" smtClean="0"/>
              <a:t> when we encounter some “technical issues”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14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5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80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81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1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備註：角色因故無法執行職務時，得視情況調度其他人員取代或代理其職務。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46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36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65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證明軟體有達成使用案例的需求。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4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證明測試案例是有實際將該段程式碼執行過的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5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證明測試案例是有實際將該段程式碼執行過的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4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Android Studio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76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52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 Req.</a:t>
            </a:r>
            <a:r>
              <a:rPr lang="en-US" altLang="zh-TW" baseline="0" dirty="0" smtClean="0"/>
              <a:t> = Test Requirement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7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 Req.</a:t>
            </a:r>
            <a:r>
              <a:rPr lang="en-US" altLang="zh-TW" baseline="0" dirty="0" smtClean="0"/>
              <a:t> = Test Requirement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26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758952"/>
            <a:ext cx="10930759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96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9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8537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4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4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40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606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9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36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36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07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8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3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43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91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47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none" baseline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7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2525/turbo-edi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../Phase%204/Turbo%20Editor%20-%20Test%20Design%20Specification%20&amp;%20Test%20Case%20Specificatio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gma.software/sites/default/files/blog-espresso-for-android-logo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 smtClean="0"/>
              <a:t>Turbo Editor</a:t>
            </a:r>
            <a:endParaRPr lang="zh-TW" altLang="en-US" sz="9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738351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b="1" cap="none" dirty="0" smtClean="0"/>
              <a:t>108-2 Software Testing and Verification</a:t>
            </a:r>
          </a:p>
          <a:p>
            <a:pPr algn="ctr"/>
            <a:r>
              <a:rPr lang="en-US" altLang="zh-TW" sz="3000" b="1" cap="none" dirty="0" smtClean="0"/>
              <a:t>Final Presentation#6</a:t>
            </a:r>
            <a:endParaRPr lang="en-US" altLang="zh-TW" b="1" cap="none" dirty="0" smtClean="0"/>
          </a:p>
          <a:p>
            <a:pPr algn="ctr"/>
            <a:r>
              <a:rPr lang="zh-TW" altLang="en-US" cap="none" dirty="0" smtClean="0"/>
              <a:t>古兆瑋</a:t>
            </a:r>
            <a:r>
              <a:rPr lang="en-US" altLang="zh-TW" cap="none" dirty="0"/>
              <a:t>(108598019</a:t>
            </a:r>
            <a:r>
              <a:rPr lang="en-US" altLang="zh-TW" cap="none" dirty="0" smtClean="0"/>
              <a:t>)</a:t>
            </a:r>
            <a:r>
              <a:rPr lang="zh-TW" altLang="en-US" cap="none" dirty="0"/>
              <a:t>、</a:t>
            </a:r>
            <a:r>
              <a:rPr lang="zh-TW" altLang="en-US" cap="none" dirty="0" smtClean="0"/>
              <a:t>陳冠穎</a:t>
            </a:r>
            <a:r>
              <a:rPr lang="en-US" altLang="zh-TW" cap="none" dirty="0" smtClean="0"/>
              <a:t>(108598034)</a:t>
            </a:r>
            <a:r>
              <a:rPr lang="zh-TW" altLang="en-US" cap="none" dirty="0" smtClean="0"/>
              <a:t>、劉孝忠</a:t>
            </a:r>
            <a:r>
              <a:rPr lang="en-US" altLang="zh-TW" cap="none" dirty="0" smtClean="0"/>
              <a:t>(108598044</a:t>
            </a:r>
            <a:r>
              <a:rPr lang="en-US" altLang="zh-TW" cap="none" dirty="0"/>
              <a:t>)</a:t>
            </a:r>
            <a:endParaRPr lang="zh-TW" altLang="en-US" cap="none" dirty="0"/>
          </a:p>
        </p:txBody>
      </p:sp>
      <p:pic>
        <p:nvPicPr>
          <p:cNvPr id="9" name="圖片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995" y="527958"/>
            <a:ext cx="192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Features to be Tested </a:t>
            </a:r>
            <a:r>
              <a:rPr lang="en-US" altLang="zh-TW" dirty="0"/>
              <a:t>→</a:t>
            </a:r>
            <a:r>
              <a:rPr lang="en-US" altLang="zh-TW" dirty="0" smtClean="0"/>
              <a:t> Test Req.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700414"/>
              </p:ext>
            </p:extLst>
          </p:nvPr>
        </p:nvGraphicFramePr>
        <p:xfrm>
          <a:off x="1097280" y="1825712"/>
          <a:ext cx="4432352" cy="4390149"/>
        </p:xfrm>
        <a:graphic>
          <a:graphicData uri="http://schemas.openxmlformats.org/drawingml/2006/table">
            <a:tbl>
              <a:tblPr firstRow="1" firstCol="1" bandRow="1"/>
              <a:tblGrid>
                <a:gridCol w="838786">
                  <a:extLst>
                    <a:ext uri="{9D8B030D-6E8A-4147-A177-3AD203B41FA5}">
                      <a16:colId xmlns:a16="http://schemas.microsoft.com/office/drawing/2014/main" val="251521266"/>
                    </a:ext>
                  </a:extLst>
                </a:gridCol>
                <a:gridCol w="2522832">
                  <a:extLst>
                    <a:ext uri="{9D8B030D-6E8A-4147-A177-3AD203B41FA5}">
                      <a16:colId xmlns:a16="http://schemas.microsoft.com/office/drawing/2014/main" val="2501348656"/>
                    </a:ext>
                  </a:extLst>
                </a:gridCol>
                <a:gridCol w="1070734">
                  <a:extLst>
                    <a:ext uri="{9D8B030D-6E8A-4147-A177-3AD203B41FA5}">
                      <a16:colId xmlns:a16="http://schemas.microsoft.com/office/drawing/2014/main" val="393490857"/>
                    </a:ext>
                  </a:extLst>
                </a:gridCol>
              </a:tblGrid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 ID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7233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7312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5425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F-T-03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96797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08903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4958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93879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0791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5060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9054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9920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2325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4593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1035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0694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2631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5322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9111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356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707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8792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911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5438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551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8697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6952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4619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8955"/>
              </p:ext>
            </p:extLst>
          </p:nvPr>
        </p:nvGraphicFramePr>
        <p:xfrm>
          <a:off x="6097585" y="1825712"/>
          <a:ext cx="4906036" cy="4390149"/>
        </p:xfrm>
        <a:graphic>
          <a:graphicData uri="http://schemas.openxmlformats.org/drawingml/2006/table">
            <a:tbl>
              <a:tblPr firstRow="1" firstCol="1" bandRow="1"/>
              <a:tblGrid>
                <a:gridCol w="589895">
                  <a:extLst>
                    <a:ext uri="{9D8B030D-6E8A-4147-A177-3AD203B41FA5}">
                      <a16:colId xmlns:a16="http://schemas.microsoft.com/office/drawing/2014/main" val="293480864"/>
                    </a:ext>
                  </a:extLst>
                </a:gridCol>
                <a:gridCol w="2453913">
                  <a:extLst>
                    <a:ext uri="{9D8B030D-6E8A-4147-A177-3AD203B41FA5}">
                      <a16:colId xmlns:a16="http://schemas.microsoft.com/office/drawing/2014/main" val="1029690740"/>
                    </a:ext>
                  </a:extLst>
                </a:gridCol>
                <a:gridCol w="1862228">
                  <a:extLst>
                    <a:ext uri="{9D8B030D-6E8A-4147-A177-3AD203B41FA5}">
                      <a16:colId xmlns:a16="http://schemas.microsoft.com/office/drawing/2014/main" val="1517205104"/>
                    </a:ext>
                  </a:extLst>
                </a:gridCol>
              </a:tblGrid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ID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563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5612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959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55826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04015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0047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2876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155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7194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56020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0806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3395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0350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36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9403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0079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3457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7367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814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54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306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7566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4028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9603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462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07886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89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6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Req. Covered by Test Case 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616670"/>
              </p:ext>
            </p:extLst>
          </p:nvPr>
        </p:nvGraphicFramePr>
        <p:xfrm>
          <a:off x="2542550" y="1840039"/>
          <a:ext cx="7167859" cy="4345003"/>
        </p:xfrm>
        <a:graphic>
          <a:graphicData uri="http://schemas.openxmlformats.org/drawingml/2006/table">
            <a:tbl>
              <a:tblPr firstRow="1" firstCol="1" bandRow="1"/>
              <a:tblGrid>
                <a:gridCol w="1356459">
                  <a:extLst>
                    <a:ext uri="{9D8B030D-6E8A-4147-A177-3AD203B41FA5}">
                      <a16:colId xmlns:a16="http://schemas.microsoft.com/office/drawing/2014/main" val="2940600678"/>
                    </a:ext>
                  </a:extLst>
                </a:gridCol>
                <a:gridCol w="2719896">
                  <a:extLst>
                    <a:ext uri="{9D8B030D-6E8A-4147-A177-3AD203B41FA5}">
                      <a16:colId xmlns:a16="http://schemas.microsoft.com/office/drawing/2014/main" val="1013834393"/>
                    </a:ext>
                  </a:extLst>
                </a:gridCol>
                <a:gridCol w="3091504">
                  <a:extLst>
                    <a:ext uri="{9D8B030D-6E8A-4147-A177-3AD203B41FA5}">
                      <a16:colId xmlns:a16="http://schemas.microsoft.com/office/drawing/2014/main" val="3775567093"/>
                    </a:ext>
                  </a:extLst>
                </a:gridCol>
              </a:tblGrid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1089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96123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985757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903586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5300"/>
                  </a:ext>
                </a:extLst>
              </a:tr>
              <a:tr h="12640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72393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602699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89031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095560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68634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4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Scenario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80633"/>
              </p:ext>
            </p:extLst>
          </p:nvPr>
        </p:nvGraphicFramePr>
        <p:xfrm>
          <a:off x="2557233" y="1797975"/>
          <a:ext cx="7542264" cy="4454060"/>
        </p:xfrm>
        <a:graphic>
          <a:graphicData uri="http://schemas.openxmlformats.org/drawingml/2006/table">
            <a:tbl>
              <a:tblPr firstRow="1" firstCol="1" bandRow="1"/>
              <a:tblGrid>
                <a:gridCol w="2701978">
                  <a:extLst>
                    <a:ext uri="{9D8B030D-6E8A-4147-A177-3AD203B41FA5}">
                      <a16:colId xmlns:a16="http://schemas.microsoft.com/office/drawing/2014/main" val="1499302855"/>
                    </a:ext>
                  </a:extLst>
                </a:gridCol>
                <a:gridCol w="4840286">
                  <a:extLst>
                    <a:ext uri="{9D8B030D-6E8A-4147-A177-3AD203B41FA5}">
                      <a16:colId xmlns:a16="http://schemas.microsoft.com/office/drawing/2014/main" val="3215475255"/>
                    </a:ext>
                  </a:extLst>
                </a:gridCol>
              </a:tblGrid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41790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Name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025930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24704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07709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Scope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Turbo Editor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841275"/>
                  </a:ext>
                </a:extLst>
              </a:tr>
              <a:tr h="1670272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 Specification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Launch Application.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menu button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"Open a file" on menu.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search icon.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Enter text for searching.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Select the wanted file in searching results.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198549"/>
                  </a:ext>
                </a:extLst>
              </a:tr>
              <a:tr h="1391893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 Specification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Menu displays on the left side of screen.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File explorer shows up.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field shows up for input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results displays on screen.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selected file opens after clicking on it.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750450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1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Control-Flow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file"/>
              </a:rPr>
              <a:t>Turbo Editor - Test Design Specification &amp; Test Case </a:t>
            </a:r>
            <a:r>
              <a:rPr lang="en-US" altLang="zh-TW" dirty="0" smtClean="0">
                <a:hlinkClick r:id="rId2" action="ppaction://hlinkfile"/>
              </a:rPr>
              <a:t>Specification</a:t>
            </a:r>
            <a:r>
              <a:rPr lang="en-US" altLang="zh-TW" dirty="0" smtClean="0"/>
              <a:t> (pp.12)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06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3. Live Demo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21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Live Demo (cont’d)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7" name="Turbo Editor_Final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1685" y="1825714"/>
            <a:ext cx="2109129" cy="4464938"/>
          </a:xfrm>
        </p:spPr>
      </p:pic>
    </p:spTree>
    <p:extLst>
      <p:ext uri="{BB962C8B-B14F-4D97-AF65-F5344CB8AC3E}">
        <p14:creationId xmlns:p14="http://schemas.microsoft.com/office/powerpoint/2010/main" val="41790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Test Result and Summary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 Coverage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5" y="1845734"/>
            <a:ext cx="1166882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251148"/>
              </p:ext>
            </p:extLst>
          </p:nvPr>
        </p:nvGraphicFramePr>
        <p:xfrm>
          <a:off x="1866277" y="1929170"/>
          <a:ext cx="8520406" cy="4101760"/>
        </p:xfrm>
        <a:graphic>
          <a:graphicData uri="http://schemas.openxmlformats.org/drawingml/2006/table">
            <a:tbl>
              <a:tblPr firstRow="1" firstCol="1" bandRow="1"/>
              <a:tblGrid>
                <a:gridCol w="2171059">
                  <a:extLst>
                    <a:ext uri="{9D8B030D-6E8A-4147-A177-3AD203B41FA5}">
                      <a16:colId xmlns:a16="http://schemas.microsoft.com/office/drawing/2014/main" val="2820166147"/>
                    </a:ext>
                  </a:extLst>
                </a:gridCol>
                <a:gridCol w="4005027">
                  <a:extLst>
                    <a:ext uri="{9D8B030D-6E8A-4147-A177-3AD203B41FA5}">
                      <a16:colId xmlns:a16="http://schemas.microsoft.com/office/drawing/2014/main" val="1288490023"/>
                    </a:ext>
                  </a:extLst>
                </a:gridCol>
                <a:gridCol w="2344320">
                  <a:extLst>
                    <a:ext uri="{9D8B030D-6E8A-4147-A177-3AD203B41FA5}">
                      <a16:colId xmlns:a16="http://schemas.microsoft.com/office/drawing/2014/main" val="72266956"/>
                    </a:ext>
                  </a:extLst>
                </a:gridCol>
              </a:tblGrid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 / Fail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62351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148912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120992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682316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75488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973931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301136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513975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59350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488957"/>
                  </a:ext>
                </a:extLst>
              </a:tr>
              <a:tr h="31552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 Rate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9/9 (100%)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984448"/>
                  </a:ext>
                </a:extLst>
              </a:tr>
              <a:tr h="31552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Code Coverage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52% 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(&lt;80%)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22946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261"/>
              </p:ext>
            </p:extLst>
          </p:nvPr>
        </p:nvGraphicFramePr>
        <p:xfrm>
          <a:off x="6925251" y="1784821"/>
          <a:ext cx="5029325" cy="4511978"/>
        </p:xfrm>
        <a:graphic>
          <a:graphicData uri="http://schemas.openxmlformats.org/drawingml/2006/table">
            <a:tbl>
              <a:tblPr firstRow="1" firstCol="1" bandRow="1"/>
              <a:tblGrid>
                <a:gridCol w="604719">
                  <a:extLst>
                    <a:ext uri="{9D8B030D-6E8A-4147-A177-3AD203B41FA5}">
                      <a16:colId xmlns:a16="http://schemas.microsoft.com/office/drawing/2014/main" val="293480864"/>
                    </a:ext>
                  </a:extLst>
                </a:gridCol>
                <a:gridCol w="2515580">
                  <a:extLst>
                    <a:ext uri="{9D8B030D-6E8A-4147-A177-3AD203B41FA5}">
                      <a16:colId xmlns:a16="http://schemas.microsoft.com/office/drawing/2014/main" val="1029690740"/>
                    </a:ext>
                  </a:extLst>
                </a:gridCol>
                <a:gridCol w="1909026">
                  <a:extLst>
                    <a:ext uri="{9D8B030D-6E8A-4147-A177-3AD203B41FA5}">
                      <a16:colId xmlns:a16="http://schemas.microsoft.com/office/drawing/2014/main" val="1517205104"/>
                    </a:ext>
                  </a:extLst>
                </a:gridCol>
              </a:tblGrid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ID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563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56120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959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55826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04015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0047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2876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155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7194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560203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0806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3395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0350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36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94034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00791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3457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73678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814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54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306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7566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40284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9603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4626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07886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89011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339225"/>
              </p:ext>
            </p:extLst>
          </p:nvPr>
        </p:nvGraphicFramePr>
        <p:xfrm>
          <a:off x="400692" y="1784817"/>
          <a:ext cx="6444797" cy="4498914"/>
        </p:xfrm>
        <a:graphic>
          <a:graphicData uri="http://schemas.openxmlformats.org/drawingml/2006/table">
            <a:tbl>
              <a:tblPr firstRow="1" firstCol="1" bandRow="1"/>
              <a:tblGrid>
                <a:gridCol w="1265044">
                  <a:extLst>
                    <a:ext uri="{9D8B030D-6E8A-4147-A177-3AD203B41FA5}">
                      <a16:colId xmlns:a16="http://schemas.microsoft.com/office/drawing/2014/main" val="2940600678"/>
                    </a:ext>
                  </a:extLst>
                </a:gridCol>
                <a:gridCol w="2115154">
                  <a:extLst>
                    <a:ext uri="{9D8B030D-6E8A-4147-A177-3AD203B41FA5}">
                      <a16:colId xmlns:a16="http://schemas.microsoft.com/office/drawing/2014/main" val="1013834393"/>
                    </a:ext>
                  </a:extLst>
                </a:gridCol>
                <a:gridCol w="3064599">
                  <a:extLst>
                    <a:ext uri="{9D8B030D-6E8A-4147-A177-3AD203B41FA5}">
                      <a16:colId xmlns:a16="http://schemas.microsoft.com/office/drawing/2014/main" val="3775567093"/>
                    </a:ext>
                  </a:extLst>
                </a:gridCol>
              </a:tblGrid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1089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96123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985757"/>
                  </a:ext>
                </a:extLst>
              </a:tr>
              <a:tr h="4746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903586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5300"/>
                  </a:ext>
                </a:extLst>
              </a:tr>
              <a:tr h="1230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72393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602699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89031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095560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6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1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defTabSz="432000"/>
            <a:r>
              <a:rPr lang="en-US" altLang="zh-TW" sz="4000" b="1" dirty="0" smtClean="0"/>
              <a:t>1.</a:t>
            </a:r>
            <a:r>
              <a:rPr lang="en-US" altLang="zh-TW" sz="4000" dirty="0" smtClean="0"/>
              <a:t>	Planned Test Criteria and Testing Tools</a:t>
            </a:r>
          </a:p>
          <a:p>
            <a:pPr defTabSz="432000"/>
            <a:r>
              <a:rPr lang="en-US" altLang="zh-TW" sz="4000" b="1" dirty="0" smtClean="0"/>
              <a:t>2.</a:t>
            </a:r>
            <a:r>
              <a:rPr lang="en-US" altLang="zh-TW" sz="4000" dirty="0" smtClean="0"/>
              <a:t>	Test Case Design Methods</a:t>
            </a:r>
          </a:p>
          <a:p>
            <a:pPr defTabSz="432000"/>
            <a:r>
              <a:rPr lang="en-US" altLang="zh-TW" sz="4000" b="1" dirty="0" smtClean="0"/>
              <a:t>3.</a:t>
            </a:r>
            <a:r>
              <a:rPr lang="en-US" altLang="zh-TW" sz="4000" dirty="0"/>
              <a:t>	Live Demo</a:t>
            </a:r>
          </a:p>
          <a:p>
            <a:pPr defTabSz="432000"/>
            <a:r>
              <a:rPr lang="en-US" altLang="zh-TW" sz="4000" b="1" dirty="0" smtClean="0"/>
              <a:t>4.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Test </a:t>
            </a:r>
            <a:r>
              <a:rPr lang="en-US" altLang="zh-TW" sz="4000" dirty="0"/>
              <a:t>Result and </a:t>
            </a:r>
            <a:r>
              <a:rPr lang="en-US" altLang="zh-TW" sz="4000" dirty="0" smtClean="0"/>
              <a:t>Summary</a:t>
            </a:r>
          </a:p>
          <a:p>
            <a:pPr defTabSz="432000"/>
            <a:r>
              <a:rPr lang="en-US" altLang="zh-TW" sz="4000" b="1" dirty="0" smtClean="0"/>
              <a:t>5.</a:t>
            </a:r>
            <a:r>
              <a:rPr lang="en-US" altLang="zh-TW" sz="4000" dirty="0" smtClean="0"/>
              <a:t>	Project Information</a:t>
            </a:r>
          </a:p>
          <a:p>
            <a:pPr defTabSz="432000"/>
            <a:r>
              <a:rPr lang="en-US" altLang="zh-TW" sz="4000" b="1" dirty="0" smtClean="0"/>
              <a:t>6.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Lessons Learned</a:t>
            </a:r>
            <a:endParaRPr lang="en-US" altLang="zh-TW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1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Software Bug Found through Testing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8990" y="1844039"/>
            <a:ext cx="7625297" cy="2039593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78990" y="3990311"/>
            <a:ext cx="7625297" cy="211814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1621262" y="23792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621262" y="31847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621262" y="4794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43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15259" cy="40233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All test cases </a:t>
            </a:r>
            <a:r>
              <a:rPr lang="en-US" altLang="zh-TW" dirty="0" smtClean="0">
                <a:solidFill>
                  <a:srgbClr val="FF0000"/>
                </a:solidFill>
              </a:rPr>
              <a:t>were promptly implemented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We found 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 bug that </a:t>
            </a:r>
            <a:r>
              <a:rPr lang="en-US" altLang="zh-TW" dirty="0" smtClean="0">
                <a:solidFill>
                  <a:srgbClr val="FF0000"/>
                </a:solidFill>
              </a:rPr>
              <a:t>causes rename function failure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We are </a:t>
            </a:r>
            <a:r>
              <a:rPr lang="en-US" altLang="zh-TW" dirty="0">
                <a:solidFill>
                  <a:srgbClr val="FF0000"/>
                </a:solidFill>
              </a:rPr>
              <a:t>over optimistic</a:t>
            </a:r>
            <a:r>
              <a:rPr lang="en-US" altLang="zh-TW" dirty="0"/>
              <a:t> about </a:t>
            </a:r>
            <a:r>
              <a:rPr lang="en-US" altLang="zh-TW" dirty="0" smtClean="0"/>
              <a:t>Code </a:t>
            </a:r>
            <a:r>
              <a:rPr lang="en-US" altLang="zh-TW" dirty="0"/>
              <a:t>Coverage.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7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Project Information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46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Responsibility of Team Members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31363"/>
              </p:ext>
            </p:extLst>
          </p:nvPr>
        </p:nvGraphicFramePr>
        <p:xfrm>
          <a:off x="1679666" y="2422902"/>
          <a:ext cx="8893627" cy="3351340"/>
        </p:xfrm>
        <a:graphic>
          <a:graphicData uri="http://schemas.openxmlformats.org/drawingml/2006/table">
            <a:tbl>
              <a:tblPr firstRow="1" firstCol="1" bandRow="1"/>
              <a:tblGrid>
                <a:gridCol w="1183277">
                  <a:extLst>
                    <a:ext uri="{9D8B030D-6E8A-4147-A177-3AD203B41FA5}">
                      <a16:colId xmlns:a16="http://schemas.microsoft.com/office/drawing/2014/main" val="366654585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24697553"/>
                    </a:ext>
                  </a:extLst>
                </a:gridCol>
                <a:gridCol w="5119550">
                  <a:extLst>
                    <a:ext uri="{9D8B030D-6E8A-4147-A177-3AD203B41FA5}">
                      <a16:colId xmlns:a16="http://schemas.microsoft.com/office/drawing/2014/main" val="2921892234"/>
                    </a:ext>
                  </a:extLst>
                </a:gridCol>
              </a:tblGrid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姓名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主要職稱</a:t>
                      </a:r>
                      <a:r>
                        <a:rPr lang="en-US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主要職務</a:t>
                      </a:r>
                      <a:r>
                        <a:rPr lang="en-US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角色描述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33737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古兆瑋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測試設計人員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進行測試設計，協助測試實作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453174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陳冠穎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測試設計人員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調控專案時程，協助測試設計及實作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281057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劉孝忠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測試實作人員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進行測試實作及環境建置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8627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7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Lessons Learned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10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Lessons Learned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Testing Criteria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sz="4000" dirty="0" smtClean="0">
                <a:solidFill>
                  <a:schemeClr val="tx1"/>
                </a:solidFill>
              </a:rPr>
              <a:t>(ISP, CFG, etc..)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Android APP </a:t>
            </a:r>
            <a:r>
              <a:rPr lang="en-US" altLang="zh-TW" dirty="0" smtClean="0">
                <a:solidFill>
                  <a:srgbClr val="FF0000"/>
                </a:solidFill>
              </a:rPr>
              <a:t>Black-box</a:t>
            </a:r>
            <a:r>
              <a:rPr lang="en-US" altLang="zh-TW" dirty="0" smtClean="0">
                <a:solidFill>
                  <a:schemeClr val="tx1"/>
                </a:solidFill>
              </a:rPr>
              <a:t> Testing.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Web </a:t>
            </a:r>
            <a:r>
              <a:rPr lang="en-US" altLang="zh-TW" dirty="0" smtClean="0">
                <a:solidFill>
                  <a:schemeClr val="tx1"/>
                </a:solidFill>
              </a:rPr>
              <a:t>APP Testing. </a:t>
            </a:r>
            <a:r>
              <a:rPr lang="en-US" altLang="zh-TW" sz="4000" dirty="0" smtClean="0">
                <a:solidFill>
                  <a:schemeClr val="tx1"/>
                </a:solidFill>
              </a:rPr>
              <a:t>(</a:t>
            </a:r>
            <a:r>
              <a:rPr lang="en-US" altLang="zh-TW" sz="4000" dirty="0" smtClean="0">
                <a:solidFill>
                  <a:srgbClr val="FF0000"/>
                </a:solidFill>
              </a:rPr>
              <a:t>Selenium</a:t>
            </a:r>
            <a:r>
              <a:rPr lang="en-US" altLang="zh-TW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Load/Stress Testing. </a:t>
            </a:r>
            <a:r>
              <a:rPr lang="en-US" altLang="zh-TW" sz="4000" dirty="0" smtClean="0">
                <a:solidFill>
                  <a:schemeClr val="tx1"/>
                </a:solidFill>
              </a:rPr>
              <a:t>(</a:t>
            </a:r>
            <a:r>
              <a:rPr lang="en-US" altLang="zh-TW" sz="4000" dirty="0" err="1" smtClean="0">
                <a:solidFill>
                  <a:srgbClr val="FF0000"/>
                </a:solidFill>
              </a:rPr>
              <a:t>JMeter</a:t>
            </a:r>
            <a:r>
              <a:rPr lang="en-US" altLang="zh-TW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How to generate </a:t>
            </a:r>
            <a:r>
              <a:rPr lang="en-US" altLang="zh-TW" dirty="0" smtClean="0">
                <a:solidFill>
                  <a:srgbClr val="FF0000"/>
                </a:solidFill>
              </a:rPr>
              <a:t>Code Coverage</a:t>
            </a:r>
            <a:r>
              <a:rPr lang="en-US" altLang="zh-TW" dirty="0" smtClean="0">
                <a:solidFill>
                  <a:schemeClr val="tx1"/>
                </a:solidFill>
              </a:rPr>
              <a:t> by </a:t>
            </a:r>
            <a:r>
              <a:rPr lang="en-US" altLang="zh-TW" dirty="0" smtClean="0">
                <a:solidFill>
                  <a:srgbClr val="FF0000"/>
                </a:solidFill>
              </a:rPr>
              <a:t>using the right Testing Tools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6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Q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4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1. </a:t>
            </a:r>
            <a:r>
              <a:rPr lang="en-US" altLang="zh-TW" sz="60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Planned Test Criteria and Testing Tools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dirty="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67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User Scenario Technique:</a:t>
            </a:r>
          </a:p>
          <a:p>
            <a:pPr lvl="1"/>
            <a:r>
              <a:rPr lang="en-US" altLang="zh-TW" dirty="0" smtClean="0"/>
              <a:t>Test </a:t>
            </a:r>
            <a:r>
              <a:rPr lang="en-US" altLang="zh-TW" dirty="0"/>
              <a:t>Item</a:t>
            </a:r>
            <a:r>
              <a:rPr lang="zh-TW" altLang="en-US" dirty="0"/>
              <a:t>的</a:t>
            </a:r>
            <a:r>
              <a:rPr lang="en-US" altLang="zh-TW" dirty="0"/>
              <a:t>Pass/Fail</a:t>
            </a:r>
            <a:r>
              <a:rPr lang="zh-TW" altLang="en-US" dirty="0"/>
              <a:t>判斷標準，以</a:t>
            </a:r>
            <a:r>
              <a:rPr lang="zh-TW" altLang="en-US" dirty="0">
                <a:solidFill>
                  <a:srgbClr val="FF0000"/>
                </a:solidFill>
              </a:rPr>
              <a:t>一功能之敘述句，在測試執行後是否成立</a:t>
            </a:r>
            <a:r>
              <a:rPr lang="zh-TW" altLang="en-US" dirty="0"/>
              <a:t>為</a:t>
            </a:r>
            <a:r>
              <a:rPr lang="en-US" altLang="zh-TW" dirty="0"/>
              <a:t>Pass/Fail</a:t>
            </a:r>
            <a:r>
              <a:rPr lang="zh-TW" altLang="en-US" dirty="0"/>
              <a:t>標準，假使功能測試執行後，使敘述句</a:t>
            </a:r>
            <a:r>
              <a:rPr lang="zh-TW" altLang="en-US" dirty="0">
                <a:solidFill>
                  <a:srgbClr val="FF0000"/>
                </a:solidFill>
              </a:rPr>
              <a:t>成立則</a:t>
            </a:r>
            <a:r>
              <a:rPr lang="en-US" altLang="zh-TW" dirty="0">
                <a:solidFill>
                  <a:srgbClr val="FF0000"/>
                </a:solidFill>
              </a:rPr>
              <a:t>Pass</a:t>
            </a:r>
            <a:r>
              <a:rPr lang="zh-TW" altLang="en-US" dirty="0"/>
              <a:t>；</a:t>
            </a:r>
            <a:r>
              <a:rPr lang="zh-TW" altLang="en-US" dirty="0">
                <a:solidFill>
                  <a:srgbClr val="FF0000"/>
                </a:solidFill>
              </a:rPr>
              <a:t>反之則</a:t>
            </a:r>
            <a:r>
              <a:rPr lang="en-US" altLang="zh-TW" dirty="0">
                <a:solidFill>
                  <a:srgbClr val="FF0000"/>
                </a:solidFill>
              </a:rPr>
              <a:t>Fail</a:t>
            </a:r>
            <a:r>
              <a:rPr lang="zh-TW" altLang="en-US" dirty="0"/>
              <a:t>，而本次測試之</a:t>
            </a:r>
            <a:r>
              <a:rPr lang="zh-TW" altLang="en-US" dirty="0">
                <a:solidFill>
                  <a:srgbClr val="FF0000"/>
                </a:solidFill>
              </a:rPr>
              <a:t>目標為使所有</a:t>
            </a:r>
            <a:r>
              <a:rPr lang="zh-TW" altLang="en-US" dirty="0" smtClean="0">
                <a:solidFill>
                  <a:srgbClr val="FF0000"/>
                </a:solidFill>
              </a:rPr>
              <a:t>與</a:t>
            </a:r>
            <a:r>
              <a:rPr lang="en-US" altLang="zh-TW" dirty="0" smtClean="0">
                <a:solidFill>
                  <a:srgbClr val="FF0000"/>
                </a:solidFill>
              </a:rPr>
              <a:t>Features </a:t>
            </a:r>
            <a:r>
              <a:rPr lang="en-US" altLang="zh-TW" dirty="0">
                <a:solidFill>
                  <a:srgbClr val="FF0000"/>
                </a:solidFill>
              </a:rPr>
              <a:t>To Be Tested</a:t>
            </a:r>
            <a:r>
              <a:rPr lang="zh-TW" altLang="en-US" dirty="0">
                <a:solidFill>
                  <a:srgbClr val="FF0000"/>
                </a:solidFill>
              </a:rPr>
              <a:t>有關之</a:t>
            </a:r>
            <a:r>
              <a:rPr lang="en-US" altLang="zh-TW" dirty="0">
                <a:solidFill>
                  <a:srgbClr val="FF0000"/>
                </a:solidFill>
              </a:rPr>
              <a:t>Test Case</a:t>
            </a:r>
            <a:r>
              <a:rPr lang="zh-TW" altLang="en-US" dirty="0">
                <a:solidFill>
                  <a:srgbClr val="FF0000"/>
                </a:solidFill>
              </a:rPr>
              <a:t>通過測試</a:t>
            </a:r>
            <a:r>
              <a:rPr lang="en-US" altLang="zh-TW" dirty="0">
                <a:solidFill>
                  <a:srgbClr val="FF0000"/>
                </a:solidFill>
              </a:rPr>
              <a:t>(Pass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7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Control-Flow Graph Coverage Technique: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>
                <a:solidFill>
                  <a:srgbClr val="FF0000"/>
                </a:solidFill>
              </a:rPr>
              <a:t>Basis Path Approach</a:t>
            </a:r>
            <a:r>
              <a:rPr lang="zh-TW" altLang="en-US" dirty="0"/>
              <a:t>，須覆蓋</a:t>
            </a:r>
            <a:r>
              <a:rPr lang="zh-TW" altLang="en-US" dirty="0">
                <a:solidFill>
                  <a:srgbClr val="FF0000"/>
                </a:solidFill>
              </a:rPr>
              <a:t>所有分支</a:t>
            </a:r>
            <a:r>
              <a:rPr lang="zh-TW" altLang="en-US" dirty="0"/>
              <a:t>，意即</a:t>
            </a:r>
            <a:r>
              <a:rPr lang="en-US" altLang="zh-TW" dirty="0">
                <a:solidFill>
                  <a:srgbClr val="FF0000"/>
                </a:solidFill>
              </a:rPr>
              <a:t>Statement Coverage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FF0000"/>
                </a:solidFill>
              </a:rPr>
              <a:t>Branch Coverage</a:t>
            </a:r>
            <a:r>
              <a:rPr lang="zh-TW" altLang="en-US" dirty="0"/>
              <a:t>是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en-US" altLang="zh-TW" dirty="0" smtClean="0">
                <a:solidFill>
                  <a:srgbClr val="FF0000"/>
                </a:solidFill>
              </a:rPr>
              <a:t>%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6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不論判斷標準為何，最終希望本次測試能夠達成</a:t>
            </a:r>
            <a:r>
              <a:rPr lang="en-US" altLang="zh-TW" dirty="0">
                <a:solidFill>
                  <a:srgbClr val="FF0000"/>
                </a:solidFill>
              </a:rPr>
              <a:t>80%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FF0000"/>
                </a:solidFill>
              </a:rPr>
              <a:t>Code Coverage</a:t>
            </a:r>
            <a:r>
              <a:rPr lang="zh-TW" altLang="en-US" dirty="0"/>
              <a:t>，證明因為測試</a:t>
            </a:r>
            <a:r>
              <a:rPr lang="zh-TW" altLang="en-US" dirty="0">
                <a:solidFill>
                  <a:srgbClr val="FF0000"/>
                </a:solidFill>
              </a:rPr>
              <a:t>涵蓋這麼高的覆蓋率</a:t>
            </a:r>
            <a:r>
              <a:rPr lang="zh-TW" altLang="en-US" dirty="0"/>
              <a:t>，所以測試的結果是</a:t>
            </a:r>
            <a:r>
              <a:rPr lang="zh-TW" altLang="en-US" dirty="0">
                <a:solidFill>
                  <a:srgbClr val="FF0000"/>
                </a:solidFill>
              </a:rPr>
              <a:t>可以信任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2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Test Tool - Espresso</a:t>
            </a:r>
            <a:r>
              <a:rPr lang="en-US" altLang="zh-TW" sz="4000" dirty="0" smtClean="0"/>
              <a:t> </a:t>
            </a:r>
            <a:r>
              <a:rPr lang="en-US" altLang="zh-TW" dirty="0" smtClean="0"/>
              <a:t>&amp;</a:t>
            </a:r>
            <a:r>
              <a:rPr lang="en-US" altLang="zh-TW" sz="4000" dirty="0" smtClean="0"/>
              <a:t> </a:t>
            </a:r>
            <a:r>
              <a:rPr lang="en-US" altLang="zh-TW" dirty="0" smtClean="0"/>
              <a:t>UI Automator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9" name="Picture 2" descr="Espresso for Android: its drawbacks and use for a test automation ..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3" y="1845734"/>
            <a:ext cx="3683574" cy="44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-1" y="2460396"/>
            <a:ext cx="1219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2. Test Case Design Methods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 </a:t>
            </a:r>
            <a:r>
              <a:rPr lang="en-US" altLang="zh-TW" dirty="0"/>
              <a:t>Case → </a:t>
            </a:r>
            <a:r>
              <a:rPr lang="en-US" altLang="zh-TW" dirty="0" smtClean="0"/>
              <a:t>Features to be Tested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65" y="1817092"/>
            <a:ext cx="3317371" cy="445345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875352"/>
              </p:ext>
            </p:extLst>
          </p:nvPr>
        </p:nvGraphicFramePr>
        <p:xfrm>
          <a:off x="5905583" y="1817092"/>
          <a:ext cx="4553508" cy="4470704"/>
        </p:xfrm>
        <a:graphic>
          <a:graphicData uri="http://schemas.openxmlformats.org/drawingml/2006/table">
            <a:tbl>
              <a:tblPr firstRow="1" firstCol="1" bandRow="1"/>
              <a:tblGrid>
                <a:gridCol w="861714">
                  <a:extLst>
                    <a:ext uri="{9D8B030D-6E8A-4147-A177-3AD203B41FA5}">
                      <a16:colId xmlns:a16="http://schemas.microsoft.com/office/drawing/2014/main" val="251521266"/>
                    </a:ext>
                  </a:extLst>
                </a:gridCol>
                <a:gridCol w="2591792">
                  <a:extLst>
                    <a:ext uri="{9D8B030D-6E8A-4147-A177-3AD203B41FA5}">
                      <a16:colId xmlns:a16="http://schemas.microsoft.com/office/drawing/2014/main" val="2501348656"/>
                    </a:ext>
                  </a:extLst>
                </a:gridCol>
                <a:gridCol w="1100002">
                  <a:extLst>
                    <a:ext uri="{9D8B030D-6E8A-4147-A177-3AD203B41FA5}">
                      <a16:colId xmlns:a16="http://schemas.microsoft.com/office/drawing/2014/main" val="393490857"/>
                    </a:ext>
                  </a:extLst>
                </a:gridCol>
              </a:tblGrid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 ID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7233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73120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5425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F-T-03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96797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08903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4958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93879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07914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50607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90540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9920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2325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45939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1035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0694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2631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5322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9111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356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707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87925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9115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5438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551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86972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6952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46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1573</TotalTime>
  <Words>1619</Words>
  <Application>Microsoft Office PowerPoint</Application>
  <PresentationFormat>寬螢幕</PresentationFormat>
  <Paragraphs>500</Paragraphs>
  <Slides>26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回顧</vt:lpstr>
      <vt:lpstr>Turbo Editor</vt:lpstr>
      <vt:lpstr>Outline</vt:lpstr>
      <vt:lpstr>PowerPoint 簡報</vt:lpstr>
      <vt:lpstr>Item Pass/Fail Criteria (1/3)</vt:lpstr>
      <vt:lpstr>Item Pass/Fail Criteria (2/3)</vt:lpstr>
      <vt:lpstr>Item Pass/Fail Criteria (3/3)</vt:lpstr>
      <vt:lpstr>Test Tool - Espresso &amp; UI Automator</vt:lpstr>
      <vt:lpstr>PowerPoint 簡報</vt:lpstr>
      <vt:lpstr>Use Case → Features to be Tested</vt:lpstr>
      <vt:lpstr>Features to be Tested → Test Req.</vt:lpstr>
      <vt:lpstr>Test Req. Covered by Test Case </vt:lpstr>
      <vt:lpstr>User Scenario</vt:lpstr>
      <vt:lpstr>Control-Flow Graph</vt:lpstr>
      <vt:lpstr>PowerPoint 簡報</vt:lpstr>
      <vt:lpstr>Live Demo (cont’d)</vt:lpstr>
      <vt:lpstr>PowerPoint 簡報</vt:lpstr>
      <vt:lpstr>Code Coverage</vt:lpstr>
      <vt:lpstr>Test Result</vt:lpstr>
      <vt:lpstr>Test Result Analysis</vt:lpstr>
      <vt:lpstr>Software Bug Found through Testing</vt:lpstr>
      <vt:lpstr>Summary</vt:lpstr>
      <vt:lpstr>PowerPoint 簡報</vt:lpstr>
      <vt:lpstr>Responsibility of Team Members</vt:lpstr>
      <vt:lpstr>PowerPoint 簡報</vt:lpstr>
      <vt:lpstr>Lessons Learned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Turbo Editor</dc:title>
  <dc:creator>Kuan-Ying Chen</dc:creator>
  <cp:lastModifiedBy>陳冠穎</cp:lastModifiedBy>
  <cp:revision>233</cp:revision>
  <cp:lastPrinted>2020-06-30T10:29:21Z</cp:lastPrinted>
  <dcterms:created xsi:type="dcterms:W3CDTF">2020-01-29T10:03:47Z</dcterms:created>
  <dcterms:modified xsi:type="dcterms:W3CDTF">2020-06-30T10:32:28Z</dcterms:modified>
</cp:coreProperties>
</file>